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91" r:id="rId5"/>
    <p:sldId id="292" r:id="rId6"/>
    <p:sldId id="293" r:id="rId7"/>
    <p:sldId id="306" r:id="rId8"/>
    <p:sldId id="295" r:id="rId9"/>
    <p:sldId id="307" r:id="rId10"/>
    <p:sldId id="308" r:id="rId11"/>
    <p:sldId id="309" r:id="rId12"/>
    <p:sldId id="310" r:id="rId13"/>
    <p:sldId id="311" r:id="rId14"/>
    <p:sldId id="313" r:id="rId15"/>
    <p:sldId id="312" r:id="rId16"/>
    <p:sldId id="303" r:id="rId17"/>
    <p:sldId id="314" r:id="rId18"/>
    <p:sldId id="30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0"/>
  </p:normalViewPr>
  <p:slideViewPr>
    <p:cSldViewPr snapToGrid="0" showGuides="1">
      <p:cViewPr varScale="1">
        <p:scale>
          <a:sx n="78" d="100"/>
          <a:sy n="78" d="100"/>
        </p:scale>
        <p:origin x="878" y="67"/>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5/16/2024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2.xml"/><Relationship Id="rId5" Type="http://schemas.microsoft.com/office/2007/relationships/hdphoto" Target="../media/hdphoto6.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2.xml"/><Relationship Id="rId5" Type="http://schemas.microsoft.com/office/2007/relationships/hdphoto" Target="../media/hdphoto6.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feathers">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Lst>
          </a:blip>
          <a:srcRect/>
          <a:stretch>
            <a:fill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p:txBody>
          <a:bodyPr/>
          <a:lstStyle/>
          <a:p>
            <a:r>
              <a:rPr lang="en-US" sz="3200" b="0" i="0" u="none" strike="noStrike" baseline="0" dirty="0">
                <a:latin typeface="ArialMT"/>
              </a:rPr>
              <a:t>Data Visualization of Bird Strikes between 2000 – 2011</a:t>
            </a:r>
            <a:endParaRPr lang="en-US" sz="3200" dirty="0"/>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p:txBody>
          <a:bodyPr/>
          <a:lstStyle/>
          <a:p>
            <a:r>
              <a:rPr lang="en-US" dirty="0"/>
              <a:t>Preeti R</a:t>
            </a:r>
          </a:p>
          <a:p>
            <a:endParaRPr lang="en-US" dirty="0"/>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637031" y="1068978"/>
            <a:ext cx="4878865" cy="5164674"/>
          </a:xfrm>
        </p:spPr>
        <p:txBody>
          <a:bodyPr/>
          <a:lstStyle/>
          <a:p>
            <a:pPr algn="just"/>
            <a:r>
              <a:rPr lang="en-US" sz="1400" dirty="0"/>
              <a:t>Weather Conditions:</a:t>
            </a:r>
          </a:p>
          <a:p>
            <a:pPr marL="285750" indent="-285750" algn="just">
              <a:buFont typeface="Arial" panose="020B0604020202020204" pitchFamily="34" charset="0"/>
              <a:buChar char="•"/>
            </a:pPr>
            <a:r>
              <a:rPr lang="en-US" sz="1400" dirty="0"/>
              <a:t>Majority of bird strikes (59,695 incidents) occurred in clear weather conditions (None), accounting for 89.70% of all incidents.</a:t>
            </a:r>
          </a:p>
          <a:p>
            <a:pPr marL="285750" indent="-285750" algn="just">
              <a:buFont typeface="Arial" panose="020B0604020202020204" pitchFamily="34" charset="0"/>
              <a:buChar char="•"/>
            </a:pPr>
            <a:r>
              <a:rPr lang="en-US" sz="1400" dirty="0"/>
              <a:t>Fog and Snow had the lowest occurrences, with only 4 strikes reported. Across all 8 weather conditions, the number of bird strikes ranged from 4 to 59,695.</a:t>
            </a:r>
          </a:p>
          <a:p>
            <a:pPr algn="just"/>
            <a:r>
              <a:rPr lang="en-US" sz="1400" dirty="0"/>
              <a:t>Phase of Flight:</a:t>
            </a:r>
          </a:p>
          <a:p>
            <a:pPr marL="285750" indent="-285750" algn="just">
              <a:buFont typeface="Arial" panose="020B0604020202020204" pitchFamily="34" charset="0"/>
              <a:buChar char="•"/>
            </a:pPr>
            <a:r>
              <a:rPr lang="en-US" sz="1400" dirty="0"/>
              <a:t>Most bird strikes (24,111 incidents) happened during the Approach phase, accounting for 36.23% of all strikes.</a:t>
            </a:r>
          </a:p>
          <a:p>
            <a:pPr marL="285750" indent="-285750" algn="just">
              <a:buFont typeface="Arial" panose="020B0604020202020204" pitchFamily="34" charset="0"/>
              <a:buChar char="•"/>
            </a:pPr>
            <a:r>
              <a:rPr lang="en-US" sz="1400" dirty="0"/>
              <a:t>Parked had the lowest occurrences, with only 12 strikes reported. Across all 7 phases of flight, the number of bird strikes ranged from 12 to 24,111.</a:t>
            </a:r>
          </a:p>
          <a:p>
            <a:pPr algn="just"/>
            <a:r>
              <a:rPr lang="en-US" sz="1400" dirty="0"/>
              <a:t>Key Insights:</a:t>
            </a:r>
          </a:p>
          <a:p>
            <a:pPr marL="285750" indent="-285750" algn="just">
              <a:buFont typeface="Arial" panose="020B0604020202020204" pitchFamily="34" charset="0"/>
              <a:buChar char="•"/>
            </a:pPr>
            <a:r>
              <a:rPr lang="en-US" sz="1400" dirty="0"/>
              <a:t>Clear weather conditions pose a significant risk for bird strikes, emphasizing the need for vigilance during such conditions.</a:t>
            </a:r>
          </a:p>
          <a:p>
            <a:pPr marL="285750" indent="-285750" algn="just">
              <a:buFont typeface="Arial" panose="020B0604020202020204" pitchFamily="34" charset="0"/>
              <a:buChar char="•"/>
            </a:pPr>
            <a:r>
              <a:rPr lang="en-US" sz="1400" dirty="0"/>
              <a:t>Understanding the phase of flight where bird strikes are most likely can help in implementing targeted safety measures to mitigate risks.</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10</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192024"/>
            <a:ext cx="11000232" cy="8769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Weather Conditions AND PHASE of FLIGHT during Strikes</a:t>
            </a:r>
            <a:endParaRPr lang="en-US" sz="2800" dirty="0"/>
          </a:p>
        </p:txBody>
      </p:sp>
      <p:pic>
        <p:nvPicPr>
          <p:cNvPr id="5" name="Picture Placeholder 4">
            <a:extLst>
              <a:ext uri="{FF2B5EF4-FFF2-40B4-BE49-F238E27FC236}">
                <a16:creationId xmlns:a16="http://schemas.microsoft.com/office/drawing/2014/main" id="{E30D069B-7A95-35AF-C731-F6F185224A6E}"/>
              </a:ext>
            </a:extLst>
          </p:cNvPr>
          <p:cNvPicPr>
            <a:picLocks noGrp="1" noChangeAspect="1"/>
          </p:cNvPicPr>
          <p:nvPr>
            <p:ph type="pic" idx="1"/>
          </p:nvPr>
        </p:nvPicPr>
        <p:blipFill rotWithShape="1">
          <a:blip r:embed="rId2"/>
          <a:srcRect l="-1613" t="-1585" r="3523" b="-1585"/>
          <a:stretch/>
        </p:blipFill>
        <p:spPr>
          <a:xfrm>
            <a:off x="6096000" y="1143604"/>
            <a:ext cx="5458968" cy="4790908"/>
          </a:xfrm>
          <a:prstGeom prst="rect">
            <a:avLst/>
          </a:prstGeom>
          <a:ln w="190500" cap="sq">
            <a:solidFill>
              <a:srgbClr val="C8C6BD"/>
            </a:solidFill>
            <a:prstDash val="solid"/>
            <a:miter lim="800000"/>
          </a:ln>
          <a:effectLst>
            <a:outerShdw blurRad="254000" sx="102000" sy="102000" algn="bl" rotWithShape="0">
              <a:srgbClr val="000000">
                <a:alpha val="5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9359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489547" y="1220788"/>
            <a:ext cx="4878865" cy="4932000"/>
          </a:xfrm>
        </p:spPr>
        <p:txBody>
          <a:bodyPr/>
          <a:lstStyle/>
          <a:p>
            <a:pPr algn="just"/>
            <a:r>
              <a:rPr lang="en-US" sz="1400" dirty="0"/>
              <a:t>Flight Impact:</a:t>
            </a:r>
          </a:p>
          <a:p>
            <a:pPr marL="285750" indent="-285750" algn="just">
              <a:buFont typeface="Arial" panose="020B0604020202020204" pitchFamily="34" charset="0"/>
              <a:buChar char="•"/>
            </a:pPr>
            <a:r>
              <a:rPr lang="en-US" sz="1400" dirty="0"/>
              <a:t>Majority of bird strike incidents (81.56%) resulted in no significant impact on the flight, categorized as "None."</a:t>
            </a:r>
          </a:p>
          <a:p>
            <a:pPr marL="285750" indent="-285750" algn="just">
              <a:buFont typeface="Arial" panose="020B0604020202020204" pitchFamily="34" charset="0"/>
              <a:buChar char="•"/>
            </a:pPr>
            <a:r>
              <a:rPr lang="en-US" sz="1400" dirty="0"/>
              <a:t>Precautionary landing was required in 9.59% of cases, while aborted take-off, other impacts, and engine shutdown occurred in 3.21%, 3.21%, and 2.21% respectively.</a:t>
            </a:r>
          </a:p>
          <a:p>
            <a:pPr algn="just"/>
            <a:endParaRPr lang="en-US" sz="1400" dirty="0"/>
          </a:p>
          <a:p>
            <a:pPr algn="just"/>
            <a:r>
              <a:rPr lang="en-US" sz="1400" dirty="0"/>
              <a:t>Damage Incidence:</a:t>
            </a:r>
          </a:p>
          <a:p>
            <a:pPr marL="285750" indent="-285750" algn="just">
              <a:buFont typeface="Arial" panose="020B0604020202020204" pitchFamily="34" charset="0"/>
              <a:buChar char="•"/>
            </a:pPr>
            <a:r>
              <a:rPr lang="en-US" sz="1400" dirty="0"/>
              <a:t>83.19% of bird strikes did not cause any damage to the aircraft, while 16.81% resulted in damage.</a:t>
            </a:r>
          </a:p>
          <a:p>
            <a:pPr algn="just"/>
            <a:endParaRPr lang="en-US" sz="1400" dirty="0"/>
          </a:p>
          <a:p>
            <a:pPr algn="just"/>
            <a:r>
              <a:rPr lang="en-US" sz="1400" dirty="0"/>
              <a:t>Key Insights:</a:t>
            </a:r>
          </a:p>
          <a:p>
            <a:pPr marL="285750" indent="-285750" algn="just">
              <a:buFont typeface="Arial" panose="020B0604020202020204" pitchFamily="34" charset="0"/>
              <a:buChar char="•"/>
            </a:pPr>
            <a:r>
              <a:rPr lang="en-US" sz="1400" dirty="0"/>
              <a:t>The majority of bird strike incidents do not lead to flight disruptions or damage to the aircraft, but precautionary measures are still necessary to ensure safety.</a:t>
            </a:r>
          </a:p>
          <a:p>
            <a:pPr marL="285750" indent="-285750" algn="just">
              <a:buFont typeface="Arial" panose="020B0604020202020204" pitchFamily="34" charset="0"/>
              <a:buChar char="•"/>
            </a:pPr>
            <a:r>
              <a:rPr lang="en-US" sz="1400" dirty="0"/>
              <a:t>Understanding the types of impacts and damage caused by bird strikes can inform better mitigation strategies and maintenance practices.</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11</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192024"/>
            <a:ext cx="11000232" cy="8769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Impact of Bird Strikes on Flight AND AIRCRAFT</a:t>
            </a:r>
            <a:endParaRPr lang="en-US" sz="2800" dirty="0"/>
          </a:p>
        </p:txBody>
      </p:sp>
      <p:pic>
        <p:nvPicPr>
          <p:cNvPr id="6" name="Picture Placeholder 5">
            <a:extLst>
              <a:ext uri="{FF2B5EF4-FFF2-40B4-BE49-F238E27FC236}">
                <a16:creationId xmlns:a16="http://schemas.microsoft.com/office/drawing/2014/main" id="{D794B93C-A654-5049-D755-5575A3ADE1A5}"/>
              </a:ext>
            </a:extLst>
          </p:cNvPr>
          <p:cNvPicPr>
            <a:picLocks noGrp="1" noChangeAspect="1"/>
          </p:cNvPicPr>
          <p:nvPr>
            <p:ph type="pic" idx="1"/>
          </p:nvPr>
        </p:nvPicPr>
        <p:blipFill rotWithShape="1">
          <a:blip r:embed="rId2"/>
          <a:srcRect l="-3846" t="-3269" r="-3297" b="-6331"/>
          <a:stretch/>
        </p:blipFill>
        <p:spPr>
          <a:xfrm>
            <a:off x="5848350" y="1220788"/>
            <a:ext cx="5400000" cy="4932000"/>
          </a:xfrm>
          <a:prstGeom prst="rect">
            <a:avLst/>
          </a:prstGeom>
          <a:ln w="190500" cap="sq">
            <a:solidFill>
              <a:srgbClr val="C8C6BD"/>
            </a:solidFill>
            <a:prstDash val="solid"/>
            <a:miter lim="800000"/>
          </a:ln>
          <a:effectLst>
            <a:outerShdw blurRad="254000" sx="102000" sy="102000" algn="bl" rotWithShape="0">
              <a:srgbClr val="000000">
                <a:alpha val="5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1713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637031" y="1068978"/>
            <a:ext cx="4878865" cy="5164674"/>
          </a:xfrm>
        </p:spPr>
        <p:txBody>
          <a:bodyPr/>
          <a:lstStyle/>
          <a:p>
            <a:pPr algn="just"/>
            <a:endParaRPr lang="en-US" sz="1400" dirty="0"/>
          </a:p>
          <a:p>
            <a:pPr algn="just"/>
            <a:r>
              <a:rPr lang="en-US" sz="1400" dirty="0"/>
              <a:t>Awareness Trends:</a:t>
            </a:r>
          </a:p>
          <a:p>
            <a:pPr algn="just"/>
            <a:endParaRPr lang="en-US" sz="1400" dirty="0"/>
          </a:p>
          <a:p>
            <a:pPr marL="285750" indent="-285750" algn="just">
              <a:buFont typeface="Arial" panose="020B0604020202020204" pitchFamily="34" charset="0"/>
              <a:buChar char="•"/>
            </a:pPr>
            <a:r>
              <a:rPr lang="en-US" sz="1400" dirty="0"/>
              <a:t>In the majority of cases (52.93%), pilots were not informed before the bird strike, resulting in 35,228 strikes.</a:t>
            </a:r>
          </a:p>
          <a:p>
            <a:pPr marL="285750" indent="-285750" algn="just">
              <a:buFont typeface="Arial" panose="020B0604020202020204" pitchFamily="34" charset="0"/>
              <a:buChar char="•"/>
            </a:pPr>
            <a:r>
              <a:rPr lang="en-US" sz="1400" dirty="0"/>
              <a:t>Conversely, in 31,323 cases (47.07%), pilots were informed before the bird strike.</a:t>
            </a:r>
          </a:p>
          <a:p>
            <a:pPr algn="just"/>
            <a:endParaRPr lang="en-US" sz="1400" dirty="0"/>
          </a:p>
          <a:p>
            <a:pPr algn="just"/>
            <a:r>
              <a:rPr lang="en-US" sz="1400" dirty="0"/>
              <a:t>Key Insights:</a:t>
            </a:r>
          </a:p>
          <a:p>
            <a:pPr algn="just"/>
            <a:endParaRPr lang="en-US" sz="1400" dirty="0"/>
          </a:p>
          <a:p>
            <a:pPr marL="285750" indent="-285750" algn="just">
              <a:buFont typeface="Arial" panose="020B0604020202020204" pitchFamily="34" charset="0"/>
              <a:buChar char="•"/>
            </a:pPr>
            <a:r>
              <a:rPr lang="en-US" sz="1400" dirty="0"/>
              <a:t>More than half of bird strikes occurred without prior pilot awareness, indicating potential gaps in communication and detection systems.</a:t>
            </a:r>
          </a:p>
          <a:p>
            <a:pPr marL="285750" indent="-285750" algn="just">
              <a:buFont typeface="Arial" panose="020B0604020202020204" pitchFamily="34" charset="0"/>
              <a:buChar char="•"/>
            </a:pPr>
            <a:r>
              <a:rPr lang="en-US" sz="1400" dirty="0"/>
              <a:t>Improving pilot awareness through enhanced communication and detection systems could lead to more effective response strategies, ultimately enhancing overall flight safety and reducing the frequency of bird strike incidents.</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12</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192024"/>
            <a:ext cx="11000232" cy="8769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Communication with Pilots</a:t>
            </a:r>
            <a:endParaRPr lang="en-US" sz="2800" dirty="0"/>
          </a:p>
        </p:txBody>
      </p:sp>
      <p:pic>
        <p:nvPicPr>
          <p:cNvPr id="6" name="Picture Placeholder 5">
            <a:extLst>
              <a:ext uri="{FF2B5EF4-FFF2-40B4-BE49-F238E27FC236}">
                <a16:creationId xmlns:a16="http://schemas.microsoft.com/office/drawing/2014/main" id="{3CCDEAAA-0497-4C40-C8CB-A3E0A7704DA9}"/>
              </a:ext>
            </a:extLst>
          </p:cNvPr>
          <p:cNvPicPr>
            <a:picLocks noGrp="1" noChangeAspect="1"/>
          </p:cNvPicPr>
          <p:nvPr>
            <p:ph type="pic" idx="1"/>
          </p:nvPr>
        </p:nvPicPr>
        <p:blipFill rotWithShape="1">
          <a:blip r:embed="rId2"/>
          <a:srcRect l="-94" t="-2300" r="-2448" b="1290"/>
          <a:stretch/>
        </p:blipFill>
        <p:spPr>
          <a:xfrm>
            <a:off x="6823587" y="1351220"/>
            <a:ext cx="4356000" cy="3600000"/>
          </a:xfrm>
          <a:prstGeom prst="rect">
            <a:avLst/>
          </a:prstGeom>
          <a:ln w="190500" cap="sq">
            <a:solidFill>
              <a:srgbClr val="C8C6BD"/>
            </a:solidFill>
            <a:prstDash val="solid"/>
            <a:miter lim="800000"/>
          </a:ln>
          <a:effectLst>
            <a:outerShdw blurRad="254000" sx="102000" sy="102000" algn="bl" rotWithShape="0">
              <a:srgbClr val="000000">
                <a:alpha val="5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7142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a:xfrm>
            <a:off x="484632" y="173441"/>
            <a:ext cx="4028374" cy="1026094"/>
          </a:xfrm>
        </p:spPr>
        <p:txBody>
          <a:bodyPr/>
          <a:lstStyle/>
          <a:p>
            <a:r>
              <a:rPr lang="en-US" sz="3200" dirty="0"/>
              <a:t>SUMMARY</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a:xfrm>
            <a:off x="445304" y="1281733"/>
            <a:ext cx="6482014" cy="4294534"/>
          </a:xfrm>
        </p:spPr>
        <p:txBody>
          <a:bodyPr>
            <a:noAutofit/>
          </a:bodyPr>
          <a:lstStyle/>
          <a:p>
            <a:endParaRPr lang="en-US" sz="1200" dirty="0"/>
          </a:p>
          <a:p>
            <a:pPr algn="just"/>
            <a:r>
              <a:rPr lang="en-US" sz="1400" dirty="0">
                <a:latin typeface="+mn-lt"/>
              </a:rPr>
              <a:t>Bird strikes pose a significant risk to aviation safety, with 52.93% occurring without prior pilot awareness. Despite this, the majority of strikes (81.56%) result in minimal impact on flight operations. Impressively, 83.19% of strikes cause no damage to aircraft, underscoring the effectiveness of safety measures and pilot response. Understanding weather conditions is crucial in developing proactive strategies to mitigate bird strike risks, particularly as clear weather accounts for the majority (59,695 incidents) of reported strikes. This highlights the need for continuous collaboration between aviation stakeholders and wildlife management authorities to ensure safe flight operations and reduce the frequency of bird strike incidents.</a:t>
            </a:r>
          </a:p>
          <a:p>
            <a:pPr algn="just"/>
            <a:r>
              <a:rPr lang="en-US" sz="1400" dirty="0">
                <a:latin typeface="+mn-lt"/>
              </a:rPr>
              <a:t>​</a:t>
            </a:r>
          </a:p>
          <a:p>
            <a:r>
              <a:rPr lang="en-US" dirty="0"/>
              <a:t>​</a:t>
            </a:r>
          </a:p>
          <a:p>
            <a:endParaRPr lang="en-US" dirty="0"/>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a:xfrm>
            <a:off x="8308258" y="0"/>
            <a:ext cx="2143334" cy="6464808"/>
          </a:xfrm>
        </p:spPr>
      </p:pic>
      <p:pic>
        <p:nvPicPr>
          <p:cNvPr id="32" name="Picture Placeholder 31" descr="A colorful bird on a branch">
            <a:extLst>
              <a:ext uri="{FF2B5EF4-FFF2-40B4-BE49-F238E27FC236}">
                <a16:creationId xmlns:a16="http://schemas.microsoft.com/office/drawing/2014/main" id="{6559220B-9444-553E-AC8C-A684049D225B}"/>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artisticTexturizer trans="33000"/>
                    </a14:imgEffect>
                    <a14:imgEffect>
                      <a14:colorTemperature colorTemp="7266"/>
                    </a14:imgEffect>
                    <a14:imgEffect>
                      <a14:saturation sat="88000"/>
                    </a14:imgEffect>
                    <a14:imgEffect>
                      <a14:brightnessContrast bright="5000" contrast="-2000"/>
                    </a14:imgEffect>
                  </a14:imgLayer>
                </a14:imgProps>
              </a:ext>
            </a:extLst>
          </a:blip>
          <a:srcRect l="744" r="744"/>
          <a:stretch>
            <a:fillRect/>
          </a:stretch>
        </p:blipFill>
        <p:spPr/>
      </p:pic>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13</a:t>
            </a:fld>
            <a:endParaRPr lang="en-US" dirty="0"/>
          </a:p>
        </p:txBody>
      </p:sp>
    </p:spTree>
    <p:extLst>
      <p:ext uri="{BB962C8B-B14F-4D97-AF65-F5344CB8AC3E}">
        <p14:creationId xmlns:p14="http://schemas.microsoft.com/office/powerpoint/2010/main" val="343053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a:xfrm>
            <a:off x="484632" y="173441"/>
            <a:ext cx="5442204" cy="770456"/>
          </a:xfrm>
        </p:spPr>
        <p:txBody>
          <a:bodyPr/>
          <a:lstStyle/>
          <a:p>
            <a:r>
              <a:rPr lang="en-US" sz="3200" dirty="0"/>
              <a:t>Conclusion</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a:xfrm>
            <a:off x="448056" y="1258529"/>
            <a:ext cx="5913415" cy="4090219"/>
          </a:xfrm>
        </p:spPr>
        <p:txBody>
          <a:bodyPr/>
          <a:lstStyle/>
          <a:p>
            <a:pPr algn="just"/>
            <a:r>
              <a:rPr lang="en-US" sz="1400" dirty="0">
                <a:latin typeface="+mn-lt"/>
              </a:rPr>
              <a:t>Analyzing bird strike incidents has revealed important insights into their occurrence and impact on flight operations. Clear weather conditions were associated with the majority of strikes, highlighting the need for enhanced vigilance during favorable weather. Despite the frequency of strikes, most did not result in significant flight disruptions or aircraft damage, underscoring the effectiveness of safety measures and pilot response. However, there remains a need for improved pilot awareness and communication systems to mitigate the risks associated with bird strikes. By understanding these patterns and implementing targeted strategies, we can enhance aviation safety and ensure the continued protection of passengers, crew, and aircraft</a:t>
            </a:r>
            <a:r>
              <a:rPr lang="en-US" dirty="0"/>
              <a:t>.</a:t>
            </a:r>
          </a:p>
          <a:p>
            <a:endParaRPr lang="en-US" dirty="0"/>
          </a:p>
          <a:p>
            <a:endParaRPr lang="en-US" dirty="0"/>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a:xfrm>
            <a:off x="8308258" y="0"/>
            <a:ext cx="2143334" cy="6464808"/>
          </a:xfrm>
        </p:spPr>
      </p:pic>
      <p:pic>
        <p:nvPicPr>
          <p:cNvPr id="32" name="Picture Placeholder 31" descr="A colorful bird on a branch">
            <a:extLst>
              <a:ext uri="{FF2B5EF4-FFF2-40B4-BE49-F238E27FC236}">
                <a16:creationId xmlns:a16="http://schemas.microsoft.com/office/drawing/2014/main" id="{6559220B-9444-553E-AC8C-A684049D225B}"/>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artisticTexturizer trans="33000"/>
                    </a14:imgEffect>
                    <a14:imgEffect>
                      <a14:colorTemperature colorTemp="7266"/>
                    </a14:imgEffect>
                    <a14:imgEffect>
                      <a14:saturation sat="88000"/>
                    </a14:imgEffect>
                    <a14:imgEffect>
                      <a14:brightnessContrast bright="5000" contrast="-2000"/>
                    </a14:imgEffect>
                  </a14:imgLayer>
                </a14:imgProps>
              </a:ext>
            </a:extLst>
          </a:blip>
          <a:srcRect l="744" r="744"/>
          <a:stretch>
            <a:fillRect/>
          </a:stretch>
        </p:blipFill>
        <p:spPr/>
      </p:pic>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14</a:t>
            </a:fld>
            <a:endParaRPr lang="en-US" dirty="0"/>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spTree>
    <p:extLst>
      <p:ext uri="{BB962C8B-B14F-4D97-AF65-F5344CB8AC3E}">
        <p14:creationId xmlns:p14="http://schemas.microsoft.com/office/powerpoint/2010/main" val="986685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oup of flamingos">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p:txBody>
          <a:bodyPr/>
          <a:lstStyle/>
          <a:p>
            <a:r>
              <a:rPr lang="en-US" dirty="0"/>
              <a:t>Name - Preeti R​</a:t>
            </a:r>
          </a:p>
          <a:p>
            <a:r>
              <a:rPr lang="en-US" dirty="0"/>
              <a:t>Email ID-rituganesh01@gmail.com</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a:xfrm>
            <a:off x="683833" y="153777"/>
            <a:ext cx="4645250" cy="534481"/>
          </a:xfrm>
        </p:spPr>
        <p:txBody>
          <a:bodyPr/>
          <a:lstStyle/>
          <a:p>
            <a:r>
              <a:rPr lang="en-US" dirty="0"/>
              <a:t>AGENDA</a:t>
            </a:r>
          </a:p>
        </p:txBody>
      </p:sp>
      <p:pic>
        <p:nvPicPr>
          <p:cNvPr id="11" name="Picture Placeholder 10" descr="Flamingo">
            <a:extLst>
              <a:ext uri="{FF2B5EF4-FFF2-40B4-BE49-F238E27FC236}">
                <a16:creationId xmlns:a16="http://schemas.microsoft.com/office/drawing/2014/main" id="{6B855994-A782-5275-60E7-EC5601707F44}"/>
              </a:ext>
            </a:extLst>
          </p:cNvPr>
          <p:cNvPicPr>
            <a:picLocks noGrp="1" noChangeAspect="1"/>
          </p:cNvPicPr>
          <p:nvPr>
            <p:ph type="pic" sz="quarter" idx="12"/>
          </p:nvPr>
        </p:nvPicPr>
        <p:blipFill>
          <a:blip r:embed="rId2" cstate="email">
            <a:extLst>
              <a:ext uri="{BEBA8EAE-BF5A-486C-A8C5-ECC9F3942E4B}">
                <a14:imgProps xmlns:a14="http://schemas.microsoft.com/office/drawing/2010/main">
                  <a14:imgLayer r:embed="rId3">
                    <a14:imgEffect>
                      <a14:artisticTexturizer trans="13000"/>
                    </a14:imgEffect>
                    <a14:imgEffect>
                      <a14:colorTemperature colorTemp="6724"/>
                    </a14:imgEffect>
                    <a14:imgEffect>
                      <a14:saturation sat="118000"/>
                    </a14:imgEffect>
                    <a14:imgEffect>
                      <a14:brightnessContrast bright="5000" contrast="-15000"/>
                    </a14:imgEffect>
                  </a14:imgLayer>
                </a14:imgProps>
              </a:ext>
              <a:ext uri="{28A0092B-C50C-407E-A947-70E740481C1C}">
                <a14:useLocalDpi xmlns:a14="http://schemas.microsoft.com/office/drawing/2010/main"/>
              </a:ext>
            </a:extLst>
          </a:blip>
          <a:srcRect/>
          <a:stretch>
            <a:fillRect/>
          </a:stretch>
        </p:blipFill>
        <p:spPr/>
      </p:pic>
      <p:pic>
        <p:nvPicPr>
          <p:cNvPr id="4" name="Picture Placeholder 3" descr="A close up of a plant">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rotWithShape="1">
          <a:blip r:embed="rId4" cstate="email">
            <a:extLst>
              <a:ext uri="{BEBA8EAE-BF5A-486C-A8C5-ECC9F3942E4B}">
                <a14:imgProps xmlns:a14="http://schemas.microsoft.com/office/drawing/2010/main">
                  <a14:imgLayer r:embed="rId5">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p:pic>
      <p:graphicFrame>
        <p:nvGraphicFramePr>
          <p:cNvPr id="5" name="Content Placeholder 4">
            <a:extLst>
              <a:ext uri="{FF2B5EF4-FFF2-40B4-BE49-F238E27FC236}">
                <a16:creationId xmlns:a16="http://schemas.microsoft.com/office/drawing/2014/main" id="{6ED493A9-FE1C-844C-1322-DFA6897A247C}"/>
              </a:ext>
            </a:extLst>
          </p:cNvPr>
          <p:cNvGraphicFramePr>
            <a:graphicFrameLocks noGrp="1"/>
          </p:cNvGraphicFramePr>
          <p:nvPr>
            <p:ph sz="quarter" idx="10"/>
            <p:extLst>
              <p:ext uri="{D42A27DB-BD31-4B8C-83A1-F6EECF244321}">
                <p14:modId xmlns:p14="http://schemas.microsoft.com/office/powerpoint/2010/main" val="556120593"/>
              </p:ext>
            </p:extLst>
          </p:nvPr>
        </p:nvGraphicFramePr>
        <p:xfrm>
          <a:off x="442452" y="796413"/>
          <a:ext cx="5250425" cy="5309417"/>
        </p:xfrm>
        <a:graphic>
          <a:graphicData uri="http://schemas.openxmlformats.org/drawingml/2006/table">
            <a:tbl>
              <a:tblPr firstRow="1" bandRow="1">
                <a:tableStyleId>{5C22544A-7EE6-4342-B048-85BDC9FD1C3A}</a:tableStyleId>
              </a:tblPr>
              <a:tblGrid>
                <a:gridCol w="678425">
                  <a:extLst>
                    <a:ext uri="{9D8B030D-6E8A-4147-A177-3AD203B41FA5}">
                      <a16:colId xmlns:a16="http://schemas.microsoft.com/office/drawing/2014/main" val="3542391200"/>
                    </a:ext>
                  </a:extLst>
                </a:gridCol>
                <a:gridCol w="4572000">
                  <a:extLst>
                    <a:ext uri="{9D8B030D-6E8A-4147-A177-3AD203B41FA5}">
                      <a16:colId xmlns:a16="http://schemas.microsoft.com/office/drawing/2014/main" val="1121183859"/>
                    </a:ext>
                  </a:extLst>
                </a:gridCol>
              </a:tblGrid>
              <a:tr h="586562">
                <a:tc>
                  <a:txBody>
                    <a:bodyPr/>
                    <a:lstStyle/>
                    <a:p>
                      <a:r>
                        <a:rPr lang="en-IN" sz="1600" dirty="0" err="1"/>
                        <a:t>Sl</a:t>
                      </a:r>
                      <a:r>
                        <a:rPr lang="en-IN" sz="1600" dirty="0"/>
                        <a:t> No</a:t>
                      </a:r>
                    </a:p>
                  </a:txBody>
                  <a:tcPr/>
                </a:tc>
                <a:tc>
                  <a:txBody>
                    <a:bodyPr/>
                    <a:lstStyle/>
                    <a:p>
                      <a:r>
                        <a:rPr lang="en-IN" sz="1600" dirty="0"/>
                        <a:t>Topics</a:t>
                      </a:r>
                    </a:p>
                  </a:txBody>
                  <a:tcPr/>
                </a:tc>
                <a:extLst>
                  <a:ext uri="{0D108BD9-81ED-4DB2-BD59-A6C34878D82A}">
                    <a16:rowId xmlns:a16="http://schemas.microsoft.com/office/drawing/2014/main" val="3262961546"/>
                  </a:ext>
                </a:extLst>
              </a:tr>
              <a:tr h="345303">
                <a:tc>
                  <a:txBody>
                    <a:bodyPr/>
                    <a:lstStyle/>
                    <a:p>
                      <a:r>
                        <a:rPr lang="en-IN" sz="1600" dirty="0"/>
                        <a:t>3</a:t>
                      </a:r>
                    </a:p>
                  </a:txBody>
                  <a:tcPr/>
                </a:tc>
                <a:tc>
                  <a:txBody>
                    <a:bodyPr/>
                    <a:lstStyle/>
                    <a:p>
                      <a:r>
                        <a:rPr lang="en-US" sz="1600" b="0" kern="1200" dirty="0">
                          <a:solidFill>
                            <a:schemeClr val="tx1"/>
                          </a:solidFill>
                          <a:latin typeface="+mn-lt"/>
                          <a:ea typeface="+mn-ea"/>
                          <a:cs typeface="+mn-cs"/>
                        </a:rPr>
                        <a:t>Introduction</a:t>
                      </a:r>
                      <a:endParaRPr lang="en-IN" sz="1600" b="0" kern="1200" dirty="0">
                        <a:solidFill>
                          <a:schemeClr val="tx1"/>
                        </a:solidFill>
                        <a:latin typeface="+mn-lt"/>
                        <a:ea typeface="+mn-ea"/>
                        <a:cs typeface="+mn-cs"/>
                      </a:endParaRPr>
                    </a:p>
                  </a:txBody>
                  <a:tcPr/>
                </a:tc>
                <a:extLst>
                  <a:ext uri="{0D108BD9-81ED-4DB2-BD59-A6C34878D82A}">
                    <a16:rowId xmlns:a16="http://schemas.microsoft.com/office/drawing/2014/main" val="1915029973"/>
                  </a:ext>
                </a:extLst>
              </a:tr>
              <a:tr h="345303">
                <a:tc>
                  <a:txBody>
                    <a:bodyPr/>
                    <a:lstStyle/>
                    <a:p>
                      <a:r>
                        <a:rPr lang="en-IN" sz="1600" dirty="0"/>
                        <a:t>4</a:t>
                      </a:r>
                    </a:p>
                  </a:txBody>
                  <a:tcPr/>
                </a:tc>
                <a:tc>
                  <a:txBody>
                    <a:bodyPr/>
                    <a:lstStyle/>
                    <a:p>
                      <a:r>
                        <a:rPr lang="en-US" sz="1600" b="0" kern="1200" dirty="0">
                          <a:solidFill>
                            <a:schemeClr val="tx1"/>
                          </a:solidFill>
                          <a:latin typeface="+mn-lt"/>
                          <a:ea typeface="+mn-ea"/>
                          <a:cs typeface="+mn-cs"/>
                        </a:rPr>
                        <a:t>Case Studies</a:t>
                      </a:r>
                      <a:endParaRPr lang="en-IN" sz="1600" b="0" kern="1200" dirty="0">
                        <a:solidFill>
                          <a:schemeClr val="tx1"/>
                        </a:solidFill>
                        <a:latin typeface="+mn-lt"/>
                        <a:ea typeface="+mn-ea"/>
                        <a:cs typeface="+mn-cs"/>
                      </a:endParaRPr>
                    </a:p>
                  </a:txBody>
                  <a:tcPr/>
                </a:tc>
                <a:extLst>
                  <a:ext uri="{0D108BD9-81ED-4DB2-BD59-A6C34878D82A}">
                    <a16:rowId xmlns:a16="http://schemas.microsoft.com/office/drawing/2014/main" val="1460194025"/>
                  </a:ext>
                </a:extLst>
              </a:tr>
              <a:tr h="345303">
                <a:tc>
                  <a:txBody>
                    <a:bodyPr/>
                    <a:lstStyle/>
                    <a:p>
                      <a:r>
                        <a:rPr lang="en-IN" sz="16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Visualizing Bird Strike Frequency</a:t>
                      </a:r>
                    </a:p>
                  </a:txBody>
                  <a:tcPr/>
                </a:tc>
                <a:extLst>
                  <a:ext uri="{0D108BD9-81ED-4DB2-BD59-A6C34878D82A}">
                    <a16:rowId xmlns:a16="http://schemas.microsoft.com/office/drawing/2014/main" val="2782522788"/>
                  </a:ext>
                </a:extLst>
              </a:tr>
              <a:tr h="345303">
                <a:tc>
                  <a:txBody>
                    <a:bodyPr/>
                    <a:lstStyle/>
                    <a:p>
                      <a:r>
                        <a:rPr lang="en-IN" sz="16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Yearly Analysis: Bird Strikes in the United States</a:t>
                      </a:r>
                    </a:p>
                  </a:txBody>
                  <a:tcPr/>
                </a:tc>
                <a:extLst>
                  <a:ext uri="{0D108BD9-81ED-4DB2-BD59-A6C34878D82A}">
                    <a16:rowId xmlns:a16="http://schemas.microsoft.com/office/drawing/2014/main" val="2570755825"/>
                  </a:ext>
                </a:extLst>
              </a:tr>
              <a:tr h="345303">
                <a:tc>
                  <a:txBody>
                    <a:bodyPr/>
                    <a:lstStyle/>
                    <a:p>
                      <a:r>
                        <a:rPr lang="en-IN" sz="1600" dirty="0"/>
                        <a:t>7</a:t>
                      </a:r>
                    </a:p>
                  </a:txBody>
                  <a:tcPr/>
                </a:tc>
                <a:tc>
                  <a:txBody>
                    <a:bodyPr/>
                    <a:lstStyle/>
                    <a:p>
                      <a:r>
                        <a:rPr lang="en-US" sz="1600" b="0" kern="1200" dirty="0">
                          <a:solidFill>
                            <a:schemeClr val="tx1"/>
                          </a:solidFill>
                          <a:latin typeface="+mn-lt"/>
                          <a:ea typeface="+mn-ea"/>
                          <a:cs typeface="+mn-cs"/>
                        </a:rPr>
                        <a:t>Bird Strike Analysis of US Airlines &amp; Airports</a:t>
                      </a:r>
                      <a:endParaRPr lang="en-IN" sz="1600" b="0" kern="1200" dirty="0">
                        <a:solidFill>
                          <a:schemeClr val="tx1"/>
                        </a:solidFill>
                        <a:latin typeface="+mn-lt"/>
                        <a:ea typeface="+mn-ea"/>
                        <a:cs typeface="+mn-cs"/>
                      </a:endParaRPr>
                    </a:p>
                  </a:txBody>
                  <a:tcPr/>
                </a:tc>
                <a:extLst>
                  <a:ext uri="{0D108BD9-81ED-4DB2-BD59-A6C34878D82A}">
                    <a16:rowId xmlns:a16="http://schemas.microsoft.com/office/drawing/2014/main" val="1816440692"/>
                  </a:ext>
                </a:extLst>
              </a:tr>
              <a:tr h="345303">
                <a:tc>
                  <a:txBody>
                    <a:bodyPr/>
                    <a:lstStyle/>
                    <a:p>
                      <a:r>
                        <a:rPr lang="en-IN" sz="16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Yearly Cost Incurred Due to Bird Strikes</a:t>
                      </a:r>
                    </a:p>
                  </a:txBody>
                  <a:tcPr/>
                </a:tc>
                <a:extLst>
                  <a:ext uri="{0D108BD9-81ED-4DB2-BD59-A6C34878D82A}">
                    <a16:rowId xmlns:a16="http://schemas.microsoft.com/office/drawing/2014/main" val="3394266641"/>
                  </a:ext>
                </a:extLst>
              </a:tr>
              <a:tr h="596433">
                <a:tc>
                  <a:txBody>
                    <a:bodyPr/>
                    <a:lstStyle/>
                    <a:p>
                      <a:r>
                        <a:rPr lang="en-IN" sz="16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Altitude Analysis of Bird Strikes in Flight Operations</a:t>
                      </a:r>
                    </a:p>
                  </a:txBody>
                  <a:tcPr/>
                </a:tc>
                <a:extLst>
                  <a:ext uri="{0D108BD9-81ED-4DB2-BD59-A6C34878D82A}">
                    <a16:rowId xmlns:a16="http://schemas.microsoft.com/office/drawing/2014/main" val="1304256706"/>
                  </a:ext>
                </a:extLst>
              </a:tr>
              <a:tr h="596433">
                <a:tc>
                  <a:txBody>
                    <a:bodyPr/>
                    <a:lstStyle/>
                    <a:p>
                      <a:r>
                        <a:rPr lang="en-IN" sz="16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Weather Conditions And Phase of Flight during Strikes</a:t>
                      </a:r>
                    </a:p>
                  </a:txBody>
                  <a:tcPr/>
                </a:tc>
                <a:extLst>
                  <a:ext uri="{0D108BD9-81ED-4DB2-BD59-A6C34878D82A}">
                    <a16:rowId xmlns:a16="http://schemas.microsoft.com/office/drawing/2014/main" val="3641546740"/>
                  </a:ext>
                </a:extLst>
              </a:tr>
              <a:tr h="422262">
                <a:tc>
                  <a:txBody>
                    <a:bodyPr/>
                    <a:lstStyle/>
                    <a:p>
                      <a:r>
                        <a:rPr lang="en-IN" sz="16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Impact of Bird Strikes on Flight And Aircraft</a:t>
                      </a:r>
                    </a:p>
                  </a:txBody>
                  <a:tcPr/>
                </a:tc>
                <a:extLst>
                  <a:ext uri="{0D108BD9-81ED-4DB2-BD59-A6C34878D82A}">
                    <a16:rowId xmlns:a16="http://schemas.microsoft.com/office/drawing/2014/main" val="1666149838"/>
                  </a:ext>
                </a:extLst>
              </a:tr>
              <a:tr h="345303">
                <a:tc>
                  <a:txBody>
                    <a:bodyPr/>
                    <a:lstStyle/>
                    <a:p>
                      <a:r>
                        <a:rPr lang="en-IN" sz="16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Communication with Pilots</a:t>
                      </a:r>
                    </a:p>
                  </a:txBody>
                  <a:tcPr/>
                </a:tc>
                <a:extLst>
                  <a:ext uri="{0D108BD9-81ED-4DB2-BD59-A6C34878D82A}">
                    <a16:rowId xmlns:a16="http://schemas.microsoft.com/office/drawing/2014/main" val="111536478"/>
                  </a:ext>
                </a:extLst>
              </a:tr>
              <a:tr h="345303">
                <a:tc>
                  <a:txBody>
                    <a:bodyPr/>
                    <a:lstStyle/>
                    <a:p>
                      <a:r>
                        <a:rPr lang="en-IN" sz="1600" dirty="0"/>
                        <a:t>13</a:t>
                      </a:r>
                    </a:p>
                  </a:txBody>
                  <a:tcPr/>
                </a:tc>
                <a:tc>
                  <a:txBody>
                    <a:bodyPr/>
                    <a:lstStyle/>
                    <a:p>
                      <a:r>
                        <a:rPr lang="en-US" sz="1600" b="0" kern="1200" dirty="0">
                          <a:solidFill>
                            <a:schemeClr val="tx1"/>
                          </a:solidFill>
                          <a:latin typeface="+mn-lt"/>
                          <a:ea typeface="+mn-ea"/>
                          <a:cs typeface="+mn-cs"/>
                        </a:rPr>
                        <a:t>Summary</a:t>
                      </a:r>
                      <a:endParaRPr lang="en-IN" sz="1600" b="0" kern="1200" dirty="0">
                        <a:solidFill>
                          <a:schemeClr val="tx1"/>
                        </a:solidFill>
                        <a:latin typeface="+mn-lt"/>
                        <a:ea typeface="+mn-ea"/>
                        <a:cs typeface="+mn-cs"/>
                      </a:endParaRPr>
                    </a:p>
                  </a:txBody>
                  <a:tcPr/>
                </a:tc>
                <a:extLst>
                  <a:ext uri="{0D108BD9-81ED-4DB2-BD59-A6C34878D82A}">
                    <a16:rowId xmlns:a16="http://schemas.microsoft.com/office/drawing/2014/main" val="2882002859"/>
                  </a:ext>
                </a:extLst>
              </a:tr>
              <a:tr h="345303">
                <a:tc>
                  <a:txBody>
                    <a:bodyPr/>
                    <a:lstStyle/>
                    <a:p>
                      <a:r>
                        <a:rPr lang="en-IN" sz="1600" dirty="0"/>
                        <a:t>14</a:t>
                      </a:r>
                    </a:p>
                  </a:txBody>
                  <a:tcPr/>
                </a:tc>
                <a:tc>
                  <a:txBody>
                    <a:bodyPr/>
                    <a:lstStyle/>
                    <a:p>
                      <a:r>
                        <a:rPr lang="en-US" sz="1600" b="0" kern="1200" dirty="0">
                          <a:solidFill>
                            <a:schemeClr val="tx1"/>
                          </a:solidFill>
                          <a:latin typeface="+mn-lt"/>
                          <a:ea typeface="+mn-ea"/>
                          <a:cs typeface="+mn-cs"/>
                        </a:rPr>
                        <a:t>Conclusion</a:t>
                      </a:r>
                      <a:endParaRPr lang="en-IN" sz="1600" b="0" kern="1200" dirty="0">
                        <a:solidFill>
                          <a:schemeClr val="tx1"/>
                        </a:solidFill>
                        <a:latin typeface="+mn-lt"/>
                        <a:ea typeface="+mn-ea"/>
                        <a:cs typeface="+mn-cs"/>
                      </a:endParaRPr>
                    </a:p>
                  </a:txBody>
                  <a:tcPr/>
                </a:tc>
                <a:extLst>
                  <a:ext uri="{0D108BD9-81ED-4DB2-BD59-A6C34878D82A}">
                    <a16:rowId xmlns:a16="http://schemas.microsoft.com/office/drawing/2014/main" val="3508524997"/>
                  </a:ext>
                </a:extLst>
              </a:tr>
            </a:tbl>
          </a:graphicData>
        </a:graphic>
      </p:graphicFrame>
    </p:spTree>
    <p:extLst>
      <p:ext uri="{BB962C8B-B14F-4D97-AF65-F5344CB8AC3E}">
        <p14:creationId xmlns:p14="http://schemas.microsoft.com/office/powerpoint/2010/main" val="109939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682472" y="189911"/>
            <a:ext cx="3932237" cy="680884"/>
          </a:xfrm>
        </p:spPr>
        <p:txBody>
          <a:bodyPr/>
          <a:lstStyle/>
          <a:p>
            <a:r>
              <a:rPr lang="en-US" dirty="0"/>
              <a:t>INTRODUCTION</a:t>
            </a:r>
          </a:p>
        </p:txBody>
      </p:sp>
      <p:sp>
        <p:nvSpPr>
          <p:cNvPr id="3" name="Content Placeholder 2">
            <a:extLst>
              <a:ext uri="{FF2B5EF4-FFF2-40B4-BE49-F238E27FC236}">
                <a16:creationId xmlns:a16="http://schemas.microsoft.com/office/drawing/2014/main" id="{8ACF8B49-0968-464D-E865-E529E5203DD8}"/>
              </a:ext>
            </a:extLst>
          </p:cNvPr>
          <p:cNvSpPr>
            <a:spLocks noGrp="1"/>
          </p:cNvSpPr>
          <p:nvPr>
            <p:ph type="body" sz="half" idx="2"/>
          </p:nvPr>
        </p:nvSpPr>
        <p:spPr>
          <a:xfrm>
            <a:off x="535193" y="1061884"/>
            <a:ext cx="4754561" cy="5265763"/>
          </a:xfrm>
        </p:spPr>
        <p:txBody>
          <a:bodyPr/>
          <a:lstStyle/>
          <a:p>
            <a:pPr algn="just"/>
            <a:r>
              <a:rPr lang="en-US" dirty="0"/>
              <a:t>Bird strikes, also known as bird-aircraft collisions (BAC) or bird ingestion, occur when birds collide with aircraft during flight or while on the ground. These incidents pose significant risks to aircraft, passengers, and crew, and they can result in costly damages, delays, and even accidents.</a:t>
            </a:r>
          </a:p>
          <a:p>
            <a:pPr algn="just"/>
            <a:r>
              <a:rPr lang="en-US" dirty="0"/>
              <a:t>Several factors contribute to the frequency and severity of bird strikes, including bird migration patterns, proximity to airports and bird habitats, and airport management practices. Airports located near bodies of water or open fields are particularly susceptible to bird strikes due to the presence of birds attracted to these environments.</a:t>
            </a:r>
          </a:p>
          <a:p>
            <a:pPr algn="just"/>
            <a:r>
              <a:rPr lang="en-US" dirty="0"/>
              <a:t>To reduce the risks associated with bird strikes, airports, and aviation authorities implement various measures, including bird control programs, habitat management, radar systems to detect bird activity, and aircraft design modifications to enhance bird strike resistance. Additionally, pilots are trained to respond appropriately to bird strike incidents, such as executing emergency procedures and making safe landings.</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2"/>
          </p:nvPr>
        </p:nvSpPr>
        <p:spPr/>
        <p:txBody>
          <a:bodyPr/>
          <a:lstStyle/>
          <a:p>
            <a:fld id="{B776CE9F-4BD8-A748-847B-B97BB3C5BACA}" type="slidenum">
              <a:rPr lang="en-US" smtClean="0"/>
              <a:pPr/>
              <a:t>3</a:t>
            </a:fld>
            <a:endParaRPr lang="en-US" dirty="0"/>
          </a:p>
        </p:txBody>
      </p:sp>
      <p:pic>
        <p:nvPicPr>
          <p:cNvPr id="6" name="Picture Placeholder 5">
            <a:extLst>
              <a:ext uri="{FF2B5EF4-FFF2-40B4-BE49-F238E27FC236}">
                <a16:creationId xmlns:a16="http://schemas.microsoft.com/office/drawing/2014/main" id="{2FBCD371-73AE-45B3-038D-42944A7D8720}"/>
              </a:ext>
            </a:extLst>
          </p:cNvPr>
          <p:cNvPicPr>
            <a:picLocks noGrp="1" noChangeAspect="1"/>
          </p:cNvPicPr>
          <p:nvPr>
            <p:ph type="pic" idx="1"/>
          </p:nvPr>
        </p:nvPicPr>
        <p:blipFill rotWithShape="1">
          <a:blip r:embed="rId2"/>
          <a:srcRect l="4779" t="-92" r="-11" b="92"/>
          <a:stretch/>
        </p:blipFill>
        <p:spPr>
          <a:xfrm>
            <a:off x="6499123" y="987425"/>
            <a:ext cx="4971075" cy="39287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40861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280416" y="171643"/>
            <a:ext cx="6808642" cy="713232"/>
          </a:xfrm>
        </p:spPr>
        <p:txBody>
          <a:bodyPr/>
          <a:lstStyle/>
          <a:p>
            <a:r>
              <a:rPr lang="en-US" dirty="0"/>
              <a:t>Case Studies</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2"/>
          </p:nvPr>
        </p:nvSpPr>
        <p:spPr/>
        <p:txBody>
          <a:bodyPr/>
          <a:lstStyle/>
          <a:p>
            <a:fld id="{B776CE9F-4BD8-A748-847B-B97BB3C5BACA}" type="slidenum">
              <a:rPr lang="en-US" smtClean="0"/>
              <a:pPr/>
              <a:t>4</a:t>
            </a:fld>
            <a:endParaRPr lang="en-US" dirty="0"/>
          </a:p>
        </p:txBody>
      </p:sp>
      <p:sp>
        <p:nvSpPr>
          <p:cNvPr id="3" name="Content Placeholder 2">
            <a:extLst>
              <a:ext uri="{FF2B5EF4-FFF2-40B4-BE49-F238E27FC236}">
                <a16:creationId xmlns:a16="http://schemas.microsoft.com/office/drawing/2014/main" id="{8ACF8B49-0968-464D-E865-E529E5203DD8}"/>
              </a:ext>
            </a:extLst>
          </p:cNvPr>
          <p:cNvSpPr>
            <a:spLocks noGrp="1"/>
          </p:cNvSpPr>
          <p:nvPr>
            <p:ph sz="quarter" idx="4294967295"/>
          </p:nvPr>
        </p:nvSpPr>
        <p:spPr>
          <a:xfrm>
            <a:off x="540773" y="988629"/>
            <a:ext cx="6808641" cy="5275262"/>
          </a:xfrm>
        </p:spPr>
        <p:txBody>
          <a:bodyPr/>
          <a:lstStyle/>
          <a:p>
            <a:pPr marL="0" indent="0" algn="l">
              <a:buNone/>
            </a:pPr>
            <a:endParaRPr lang="en-US" sz="1600" b="0" i="0" u="none" strike="noStrike" baseline="0" dirty="0">
              <a:latin typeface="ArialMT"/>
            </a:endParaRPr>
          </a:p>
          <a:p>
            <a:pPr marL="0" indent="0" algn="just">
              <a:buNone/>
            </a:pPr>
            <a:r>
              <a:rPr lang="en-US" sz="1600" dirty="0"/>
              <a:t>● Visuals Depicting the Number of Bird Strikes</a:t>
            </a:r>
          </a:p>
          <a:p>
            <a:pPr marL="0" indent="0" algn="just">
              <a:buNone/>
            </a:pPr>
            <a:r>
              <a:rPr lang="en-US" sz="1600" dirty="0"/>
              <a:t>● Yearly Analysis &amp; Bird Strikes in the US</a:t>
            </a:r>
          </a:p>
          <a:p>
            <a:pPr marL="0" indent="0" algn="just">
              <a:buNone/>
            </a:pPr>
            <a:r>
              <a:rPr lang="en-US" sz="1600" dirty="0"/>
              <a:t>● Top 10 US Airlines in terms of having encountered bird strikes</a:t>
            </a:r>
          </a:p>
          <a:p>
            <a:pPr marL="0" indent="0" algn="just">
              <a:buNone/>
            </a:pPr>
            <a:r>
              <a:rPr lang="en-US" sz="1600" dirty="0"/>
              <a:t>● Airports with most incidents of bird strikes – Top 50</a:t>
            </a:r>
          </a:p>
          <a:p>
            <a:pPr marL="0" indent="0" algn="just">
              <a:buNone/>
            </a:pPr>
            <a:r>
              <a:rPr lang="en-US" sz="1600" dirty="0"/>
              <a:t>● Yearly Cost Incurred due to Bird Strikes:</a:t>
            </a:r>
          </a:p>
          <a:p>
            <a:pPr marL="0" indent="0" algn="just">
              <a:buNone/>
            </a:pPr>
            <a:r>
              <a:rPr lang="en-US" sz="1600" dirty="0"/>
              <a:t>● When do most bird strikes occur?</a:t>
            </a:r>
          </a:p>
          <a:p>
            <a:pPr marL="0" indent="0" algn="just">
              <a:buNone/>
            </a:pPr>
            <a:r>
              <a:rPr lang="en-US" sz="1600" dirty="0"/>
              <a:t>● Altitude of airplanes at the time of the strike</a:t>
            </a:r>
          </a:p>
          <a:p>
            <a:pPr marL="0" indent="0" algn="just">
              <a:buNone/>
            </a:pPr>
            <a:r>
              <a:rPr lang="en-US" sz="1600" dirty="0"/>
              <a:t>● Phase of flight at the time of the strike.</a:t>
            </a:r>
          </a:p>
          <a:p>
            <a:pPr marL="0" indent="0" algn="just">
              <a:buNone/>
            </a:pPr>
            <a:r>
              <a:rPr lang="en-US" sz="1600" dirty="0"/>
              <a:t>● Average Altitude of the airplanes in different phases at the time of the    </a:t>
            </a:r>
          </a:p>
          <a:p>
            <a:pPr marL="0" indent="0" algn="just">
              <a:buNone/>
            </a:pPr>
            <a:r>
              <a:rPr lang="en-US" sz="1600" dirty="0"/>
              <a:t>   strike</a:t>
            </a:r>
          </a:p>
          <a:p>
            <a:pPr marL="0" indent="0" algn="just">
              <a:buNone/>
            </a:pPr>
            <a:r>
              <a:rPr lang="en-US" sz="1600" dirty="0"/>
              <a:t>● Effect of Bird Strikes &amp; Impact on Flight</a:t>
            </a:r>
          </a:p>
          <a:p>
            <a:pPr marL="0" indent="0" algn="just">
              <a:buNone/>
            </a:pPr>
            <a:r>
              <a:rPr lang="en-US" sz="1600" dirty="0"/>
              <a:t>● Effect of Strike at Different Altitude</a:t>
            </a:r>
          </a:p>
          <a:p>
            <a:pPr marL="0" indent="0" algn="just">
              <a:buNone/>
            </a:pPr>
            <a:r>
              <a:rPr lang="en-US" sz="1600" dirty="0"/>
              <a:t>● Were Pilots Informed? &amp; Prior Warning and Effect of Strike Relation</a:t>
            </a:r>
          </a:p>
        </p:txBody>
      </p:sp>
      <p:pic>
        <p:nvPicPr>
          <p:cNvPr id="4" name="Picture Placeholder 5">
            <a:extLst>
              <a:ext uri="{FF2B5EF4-FFF2-40B4-BE49-F238E27FC236}">
                <a16:creationId xmlns:a16="http://schemas.microsoft.com/office/drawing/2014/main" id="{5F619E21-6FB6-F35F-5F08-94404287D42F}"/>
              </a:ext>
            </a:extLst>
          </p:cNvPr>
          <p:cNvPicPr>
            <a:picLocks noChangeAspect="1"/>
          </p:cNvPicPr>
          <p:nvPr/>
        </p:nvPicPr>
        <p:blipFill rotWithShape="1">
          <a:blip r:embed="rId2"/>
          <a:srcRect l="546" t="-2624" r="546" b="-2624"/>
          <a:stretch/>
        </p:blipFill>
        <p:spPr>
          <a:xfrm>
            <a:off x="6971071" y="1086952"/>
            <a:ext cx="4984955" cy="428146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863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4F0F162-0932-4D60-4DE2-3B931160C3CD}"/>
              </a:ext>
            </a:extLst>
          </p:cNvPr>
          <p:cNvPicPr>
            <a:picLocks noGrp="1" noChangeAspect="1"/>
          </p:cNvPicPr>
          <p:nvPr>
            <p:ph type="pic" idx="1"/>
          </p:nvPr>
        </p:nvPicPr>
        <p:blipFill rotWithShape="1">
          <a:blip r:embed="rId2"/>
          <a:srcRect l="-1030" t="-2778" r="-1351" b="-2778"/>
          <a:stretch/>
        </p:blipFill>
        <p:spPr>
          <a:xfrm>
            <a:off x="5262372" y="1146609"/>
            <a:ext cx="6192000" cy="478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344130" y="1068978"/>
            <a:ext cx="4427896" cy="5258669"/>
          </a:xfrm>
        </p:spPr>
        <p:txBody>
          <a:bodyPr/>
          <a:lstStyle/>
          <a:p>
            <a:pPr algn="just"/>
            <a:r>
              <a:rPr lang="en-US" sz="1400" dirty="0"/>
              <a:t>Incidence:</a:t>
            </a:r>
          </a:p>
          <a:p>
            <a:pPr marL="285750" indent="-285750" algn="just">
              <a:buFont typeface="Arial" panose="020B0604020202020204" pitchFamily="34" charset="0"/>
              <a:buChar char="•"/>
            </a:pPr>
            <a:r>
              <a:rPr lang="en-US" sz="1400" dirty="0"/>
              <a:t>Out of 24,075 reported bird strikes, the majority, 22,363 cases (90.37%), showed no damage to aircraft, while 2,384 cases (9.63%) resulted in damage.</a:t>
            </a:r>
          </a:p>
          <a:p>
            <a:pPr marL="285750" indent="-285750" algn="just">
              <a:buFont typeface="Arial" panose="020B0604020202020204" pitchFamily="34" charset="0"/>
              <a:buChar char="•"/>
            </a:pPr>
            <a:r>
              <a:rPr lang="en-US" sz="1400" dirty="0"/>
              <a:t>Additionally, 21 people were injured as a result of these incidents.</a:t>
            </a:r>
          </a:p>
          <a:p>
            <a:pPr algn="just"/>
            <a:r>
              <a:rPr lang="en-US" sz="1400" dirty="0"/>
              <a:t>Financial Impact:</a:t>
            </a:r>
          </a:p>
          <a:p>
            <a:pPr marL="285750" indent="-285750" algn="just">
              <a:buFont typeface="Arial" panose="020B0604020202020204" pitchFamily="34" charset="0"/>
              <a:buChar char="•"/>
            </a:pPr>
            <a:r>
              <a:rPr lang="en-US" sz="1400" dirty="0"/>
              <a:t>Aircraft repair costs due to bird strikes amounted to a substantial $136 million, reflecting the significant financial burden associated with these incidents.</a:t>
            </a:r>
          </a:p>
          <a:p>
            <a:pPr algn="just"/>
            <a:r>
              <a:rPr lang="en-US" sz="1400" dirty="0"/>
              <a:t>Key Takeaways:</a:t>
            </a:r>
          </a:p>
          <a:p>
            <a:pPr marL="285750" indent="-285750" algn="just">
              <a:buFont typeface="Arial" panose="020B0604020202020204" pitchFamily="34" charset="0"/>
              <a:buChar char="•"/>
            </a:pPr>
            <a:r>
              <a:rPr lang="en-US" sz="1400" dirty="0"/>
              <a:t>Despite the high number of reported bird strikes, the majority resulted in no damage to aircraft. However, the financial burden of repair costs underscores the importance of continued efforts to mitigate bird strike incidents.</a:t>
            </a:r>
          </a:p>
          <a:p>
            <a:pPr marL="285750" indent="-285750" algn="just">
              <a:buFont typeface="Arial" panose="020B0604020202020204" pitchFamily="34" charset="0"/>
              <a:buChar char="•"/>
            </a:pPr>
            <a:r>
              <a:rPr lang="en-US" sz="1400" dirty="0"/>
              <a:t>Additionally, the presence of injuries highlights the potential human safety risks associated with bird strikes, emphasizing the importance of proactive safety measures and vigilance.</a:t>
            </a:r>
          </a:p>
          <a:p>
            <a:endParaRPr lang="en-IN" dirty="0"/>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5</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355746"/>
            <a:ext cx="11000232" cy="713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Visualizing Bird Strike Frequency</a:t>
            </a:r>
            <a:endParaRPr lang="en-US" sz="2800" dirty="0"/>
          </a:p>
        </p:txBody>
      </p:sp>
    </p:spTree>
    <p:extLst>
      <p:ext uri="{BB962C8B-B14F-4D97-AF65-F5344CB8AC3E}">
        <p14:creationId xmlns:p14="http://schemas.microsoft.com/office/powerpoint/2010/main" val="172491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334297" y="1068978"/>
            <a:ext cx="5279921" cy="5258669"/>
          </a:xfrm>
        </p:spPr>
        <p:txBody>
          <a:bodyPr>
            <a:noAutofit/>
          </a:bodyPr>
          <a:lstStyle/>
          <a:p>
            <a:pPr algn="just"/>
            <a:r>
              <a:rPr lang="en-US" sz="1400" dirty="0"/>
              <a:t>Trending Increase:</a:t>
            </a:r>
          </a:p>
          <a:p>
            <a:pPr marL="285750" indent="-285750" algn="just">
              <a:buFont typeface="Arial" panose="020B0604020202020204" pitchFamily="34" charset="0"/>
              <a:buChar char="•"/>
            </a:pPr>
            <a:r>
              <a:rPr lang="en-US" sz="1400" dirty="0"/>
              <a:t>From 2000 to 2011, the number of bird strikes increased by 56.50%, indicating a growing concern for aviation safety.</a:t>
            </a:r>
          </a:p>
          <a:p>
            <a:pPr marL="285750" indent="-285750" algn="just">
              <a:buFont typeface="Arial" panose="020B0604020202020204" pitchFamily="34" charset="0"/>
              <a:buChar char="•"/>
            </a:pPr>
            <a:r>
              <a:rPr lang="en-US" sz="1400" dirty="0"/>
              <a:t>Between 2006 and 2011, there was a significant jump of 20.41%, reaching a peak of 6,939 incidents, highlighting a more recent surge in bird strike occurrences.</a:t>
            </a:r>
          </a:p>
          <a:p>
            <a:pPr algn="just"/>
            <a:r>
              <a:rPr lang="en-US" sz="1400" dirty="0"/>
              <a:t>Geographic Distribution:</a:t>
            </a:r>
          </a:p>
          <a:p>
            <a:pPr marL="285750" indent="-285750" algn="just">
              <a:buFont typeface="Arial" panose="020B0604020202020204" pitchFamily="34" charset="0"/>
              <a:buChar char="•"/>
            </a:pPr>
            <a:r>
              <a:rPr lang="en-US" sz="1400" dirty="0"/>
              <a:t>California recorded the highest number of bird strikes, with 2,486 incidents, emphasizing the need for enhanced safety measures in high-risk areas.</a:t>
            </a:r>
          </a:p>
          <a:p>
            <a:pPr marL="285750" indent="-285750" algn="just">
              <a:buFont typeface="Arial" panose="020B0604020202020204" pitchFamily="34" charset="0"/>
              <a:buChar char="•"/>
            </a:pPr>
            <a:r>
              <a:rPr lang="en-US" sz="1400" dirty="0"/>
              <a:t>Other states such as Texas and Florida also experienced notable strikes, suggesting a widespread issue across different regions.</a:t>
            </a:r>
          </a:p>
          <a:p>
            <a:pPr marL="285750" indent="-285750" algn="just">
              <a:buFont typeface="Arial" panose="020B0604020202020204" pitchFamily="34" charset="0"/>
              <a:buChar char="•"/>
            </a:pPr>
            <a:r>
              <a:rPr lang="en-US" sz="1400" dirty="0"/>
              <a:t>Surprisingly, Saskatchewan had only one reported strike, indicating regional variations in bird strike occurrences.</a:t>
            </a:r>
          </a:p>
          <a:p>
            <a:pPr algn="just"/>
            <a:r>
              <a:rPr lang="en-US" sz="1400" dirty="0"/>
              <a:t>Importance of Aviation Safety:</a:t>
            </a:r>
          </a:p>
          <a:p>
            <a:pPr marL="285750" indent="-285750" algn="just">
              <a:buFont typeface="Arial" panose="020B0604020202020204" pitchFamily="34" charset="0"/>
              <a:buChar char="•"/>
            </a:pPr>
            <a:r>
              <a:rPr lang="en-US" sz="1400" dirty="0"/>
              <a:t>The increasing trend of bird strikes underscores the importance of prioritizing aviation safety measures, especially in regions with high incidence rates like California.</a:t>
            </a:r>
          </a:p>
          <a:p>
            <a:pPr marL="285750" indent="-285750" algn="just">
              <a:buFont typeface="Arial" panose="020B0604020202020204" pitchFamily="34" charset="0"/>
              <a:buChar char="•"/>
            </a:pPr>
            <a:r>
              <a:rPr lang="en-US" sz="1400" dirty="0"/>
              <a:t>Understanding the geographic distribution of bird strikes can aid in the development of targeted mitigation strategies to reduce the risk of bird strikes and enhance overall flight </a:t>
            </a:r>
            <a:r>
              <a:rPr lang="en-US" sz="1500" dirty="0"/>
              <a:t>safety</a:t>
            </a:r>
            <a:r>
              <a:rPr lang="en-US" sz="1350" dirty="0"/>
              <a:t>.</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6</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355746"/>
            <a:ext cx="11000232" cy="713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Yearly Analysis: Bird Strikes in the United States</a:t>
            </a:r>
          </a:p>
        </p:txBody>
      </p:sp>
      <p:pic>
        <p:nvPicPr>
          <p:cNvPr id="23" name="Picture Placeholder 22">
            <a:extLst>
              <a:ext uri="{FF2B5EF4-FFF2-40B4-BE49-F238E27FC236}">
                <a16:creationId xmlns:a16="http://schemas.microsoft.com/office/drawing/2014/main" id="{824D76ED-2652-06F1-5AB0-4077F8118AEA}"/>
              </a:ext>
            </a:extLst>
          </p:cNvPr>
          <p:cNvPicPr>
            <a:picLocks noGrp="1" noChangeAspect="1"/>
          </p:cNvPicPr>
          <p:nvPr>
            <p:ph type="pic" idx="1"/>
          </p:nvPr>
        </p:nvPicPr>
        <p:blipFill rotWithShape="1">
          <a:blip r:embed="rId2"/>
          <a:srcRect l="-1318" t="-895" r="-1077" b="-2114"/>
          <a:stretch/>
        </p:blipFill>
        <p:spPr>
          <a:xfrm>
            <a:off x="5926836" y="1227803"/>
            <a:ext cx="5413164" cy="4932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4484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255639" y="983226"/>
            <a:ext cx="5653626" cy="5344421"/>
          </a:xfrm>
        </p:spPr>
        <p:txBody>
          <a:bodyPr>
            <a:noAutofit/>
          </a:bodyPr>
          <a:lstStyle/>
          <a:p>
            <a:pPr algn="just"/>
            <a:endParaRPr lang="en-US" dirty="0"/>
          </a:p>
          <a:p>
            <a:pPr algn="just"/>
            <a:r>
              <a:rPr lang="en-US" sz="1400" dirty="0"/>
              <a:t>Impact on Airlines:</a:t>
            </a:r>
          </a:p>
          <a:p>
            <a:pPr marL="285750" indent="-285750" algn="just">
              <a:buFont typeface="Arial" panose="020B0604020202020204" pitchFamily="34" charset="0"/>
              <a:buChar char="•"/>
            </a:pPr>
            <a:r>
              <a:rPr lang="en-US" sz="1400" dirty="0"/>
              <a:t>Business airlines, vital for executive travel and cargo transportation, faced a significant risk from bird strikes, with 9,265 incidents accounting for 22.64% of total reported strikes. The susceptibility of these aircraft to bird strikes underscores the potential for operational disruptions and safety concerns.</a:t>
            </a:r>
          </a:p>
          <a:p>
            <a:pPr algn="just"/>
            <a:r>
              <a:rPr lang="en-US" sz="1400" dirty="0"/>
              <a:t>Impact on Airport :</a:t>
            </a:r>
          </a:p>
          <a:p>
            <a:pPr marL="285750" indent="-285750" algn="just">
              <a:buFont typeface="Arial" panose="020B0604020202020204" pitchFamily="34" charset="0"/>
              <a:buChar char="•"/>
            </a:pPr>
            <a:r>
              <a:rPr lang="en-US" sz="1400" dirty="0"/>
              <a:t>DALLAS/FORT WORTH INTL ARPT reported the highest number of bird strikes (2,932 incidents), comprising 7.28% of total strikes. This highlights the vulnerability of this airport to bird strike incidents, potentially influenced by its geographic location, nearby habitats, or flight patterns.</a:t>
            </a:r>
          </a:p>
          <a:p>
            <a:pPr algn="just"/>
            <a:r>
              <a:rPr lang="en-US" sz="1400" dirty="0"/>
              <a:t>Key Insights:</a:t>
            </a:r>
          </a:p>
          <a:p>
            <a:pPr marL="285750" indent="-285750" algn="just">
              <a:buFont typeface="Arial" panose="020B0604020202020204" pitchFamily="34" charset="0"/>
              <a:buChar char="•"/>
            </a:pPr>
            <a:r>
              <a:rPr lang="en-US" sz="1400" dirty="0"/>
              <a:t>These findings emphasize the importance of implementing proactive measures to mitigate the risks of bird strikes for business airlines operators and airports with high strike rates like DALLAS/FORT WORTH INTL ARPT.</a:t>
            </a:r>
          </a:p>
          <a:p>
            <a:pPr marL="285750" indent="-285750" algn="just">
              <a:buFont typeface="Arial" panose="020B0604020202020204" pitchFamily="34" charset="0"/>
              <a:buChar char="•"/>
            </a:pPr>
            <a:r>
              <a:rPr lang="en-US" sz="1400" dirty="0"/>
              <a:t>Effective strategies may include the adoption of bird detection technologies, habitat management practices, and comprehensive pilot training programs to enhance bird strike awareness and avoidance, ultimately safeguarding aircraft operations and passenger safety.</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7</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355746"/>
            <a:ext cx="11000232" cy="713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 Bird Strike Analysis of Airlines &amp; Airports</a:t>
            </a:r>
            <a:endParaRPr lang="en-US" sz="2800" dirty="0"/>
          </a:p>
        </p:txBody>
      </p:sp>
      <p:pic>
        <p:nvPicPr>
          <p:cNvPr id="5" name="Picture Placeholder 4">
            <a:extLst>
              <a:ext uri="{FF2B5EF4-FFF2-40B4-BE49-F238E27FC236}">
                <a16:creationId xmlns:a16="http://schemas.microsoft.com/office/drawing/2014/main" id="{A6F7F84B-D2E2-E1ED-DD01-6DE85A2CBFB7}"/>
              </a:ext>
            </a:extLst>
          </p:cNvPr>
          <p:cNvPicPr>
            <a:picLocks noGrp="1" noChangeAspect="1"/>
          </p:cNvPicPr>
          <p:nvPr>
            <p:ph type="pic" idx="1"/>
          </p:nvPr>
        </p:nvPicPr>
        <p:blipFill rotWithShape="1">
          <a:blip r:embed="rId2"/>
          <a:srcRect l="-118" t="2827" r="-466" b="-656"/>
          <a:stretch/>
        </p:blipFill>
        <p:spPr>
          <a:xfrm>
            <a:off x="6096000" y="1387974"/>
            <a:ext cx="5653626" cy="486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68870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C2635AB-8C69-B86E-0F16-D9375D1B5C49}"/>
              </a:ext>
            </a:extLst>
          </p:cNvPr>
          <p:cNvPicPr>
            <a:picLocks noGrp="1" noChangeAspect="1"/>
          </p:cNvPicPr>
          <p:nvPr>
            <p:ph type="pic" idx="1"/>
          </p:nvPr>
        </p:nvPicPr>
        <p:blipFill rotWithShape="1">
          <a:blip r:embed="rId3">
            <a:extLst>
              <a:ext uri="{BEBA8EAE-BF5A-486C-A8C5-ECC9F3942E4B}">
                <a14:imgProps xmlns:a14="http://schemas.microsoft.com/office/drawing/2010/main">
                  <a14:imgLayer r:embed="rId4">
                    <a14:imgEffect>
                      <a14:colorTemperature colorTemp="5700"/>
                    </a14:imgEffect>
                  </a14:imgLayer>
                </a14:imgProps>
              </a:ext>
            </a:extLst>
          </a:blip>
          <a:srcRect l="-1266" t="8766" r="525" b="5234"/>
          <a:stretch/>
        </p:blipFill>
        <p:spPr>
          <a:xfrm>
            <a:off x="6007510" y="1296000"/>
            <a:ext cx="5512490" cy="4644000"/>
          </a:xfrm>
          <a:prstGeom prst="rect">
            <a:avLst/>
          </a:prstGeom>
          <a:ln w="190500" cap="sq">
            <a:solidFill>
              <a:srgbClr val="C8C6BD"/>
            </a:solidFill>
            <a:prstDash val="solid"/>
            <a:miter lim="800000"/>
          </a:ln>
          <a:effectLst>
            <a:outerShdw blurRad="292100" algn="bl" rotWithShape="0">
              <a:srgbClr val="000000"/>
            </a:outerShdw>
            <a:reflection stA="99000" endPos="0" dist="50800" dir="5400000" sy="-100000" algn="bl" rotWithShape="0"/>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ext Placeholder 12">
            <a:extLst>
              <a:ext uri="{FF2B5EF4-FFF2-40B4-BE49-F238E27FC236}">
                <a16:creationId xmlns:a16="http://schemas.microsoft.com/office/drawing/2014/main" id="{DCF9EDB4-3B8E-0BCE-7FA8-8E38CB2499F0}"/>
              </a:ext>
            </a:extLst>
          </p:cNvPr>
          <p:cNvSpPr>
            <a:spLocks noGrp="1"/>
          </p:cNvSpPr>
          <p:nvPr>
            <p:ph type="body" sz="half" idx="2"/>
          </p:nvPr>
        </p:nvSpPr>
        <p:spPr>
          <a:xfrm>
            <a:off x="211015" y="886968"/>
            <a:ext cx="5245888" cy="5440680"/>
          </a:xfrm>
        </p:spPr>
        <p:txBody>
          <a:bodyPr/>
          <a:lstStyle/>
          <a:p>
            <a:pPr algn="just"/>
            <a:r>
              <a:rPr lang="en-US" sz="1350" dirty="0"/>
              <a:t>Variation Over Years:</a:t>
            </a:r>
          </a:p>
          <a:p>
            <a:pPr marL="171450" indent="-171450" algn="just">
              <a:buFont typeface="Arial" panose="020B0604020202020204" pitchFamily="34" charset="0"/>
              <a:buChar char="•"/>
            </a:pPr>
            <a:r>
              <a:rPr lang="en-US" sz="1350" dirty="0"/>
              <a:t>The cost incurred due to bird strikes varied significantly over the years, ranging from 3.71% to 16.10% of total aviation costs.</a:t>
            </a:r>
          </a:p>
          <a:p>
            <a:pPr marL="171450" indent="-171450" algn="just">
              <a:buFont typeface="Arial" panose="020B0604020202020204" pitchFamily="34" charset="0"/>
              <a:buChar char="•"/>
            </a:pPr>
            <a:r>
              <a:rPr lang="en-US" sz="1350" dirty="0"/>
              <a:t>Notable fluctuations were observed, with a sharp increase in 2001, reaching 16.10%, and a decrease in 2000, standing at 3.71%.</a:t>
            </a:r>
          </a:p>
          <a:p>
            <a:pPr algn="just"/>
            <a:r>
              <a:rPr lang="en-US" sz="1350"/>
              <a:t>Financial Impacts:</a:t>
            </a:r>
            <a:endParaRPr lang="en-US" sz="1350" dirty="0"/>
          </a:p>
          <a:p>
            <a:pPr marL="171450" indent="-171450" algn="just">
              <a:buFont typeface="Arial" panose="020B0604020202020204" pitchFamily="34" charset="0"/>
              <a:buChar char="•"/>
            </a:pPr>
            <a:r>
              <a:rPr lang="en-US" sz="1350" dirty="0"/>
              <a:t>These fluctuations highlight the financial vulnerability of aviation operations to bird strikes, as they can lead to substantial costs in repair, maintenance, and operational disruptions.</a:t>
            </a:r>
          </a:p>
          <a:p>
            <a:pPr algn="just"/>
            <a:r>
              <a:rPr lang="en-US" sz="1350" dirty="0"/>
              <a:t>Impact on Operations:</a:t>
            </a:r>
          </a:p>
          <a:p>
            <a:pPr marL="171450" indent="-171450" algn="just">
              <a:buFont typeface="Arial" panose="020B0604020202020204" pitchFamily="34" charset="0"/>
              <a:buChar char="•"/>
            </a:pPr>
            <a:r>
              <a:rPr lang="en-US" sz="1350" dirty="0"/>
              <a:t>Bird strikes pose a considerable financial risk to airlines and airports, affecting profitability and operational efficiency.</a:t>
            </a:r>
          </a:p>
          <a:p>
            <a:pPr marL="171450" indent="-171450" algn="just">
              <a:buFont typeface="Arial" panose="020B0604020202020204" pitchFamily="34" charset="0"/>
              <a:buChar char="•"/>
            </a:pPr>
            <a:r>
              <a:rPr lang="en-US" sz="1350" dirty="0"/>
              <a:t>The costs incurred due to bird strikes encompass repair expenses, flight delays, cancellations, and revenue losses.</a:t>
            </a:r>
          </a:p>
          <a:p>
            <a:pPr algn="just"/>
            <a:r>
              <a:rPr lang="en-US" sz="1350" dirty="0"/>
              <a:t>Key Insights:</a:t>
            </a:r>
          </a:p>
          <a:p>
            <a:pPr marL="171450" indent="-171450" algn="just">
              <a:buFont typeface="Arial" panose="020B0604020202020204" pitchFamily="34" charset="0"/>
              <a:buChar char="•"/>
            </a:pPr>
            <a:r>
              <a:rPr lang="en-US" sz="1350" dirty="0"/>
              <a:t>Understanding the financial impact of bird strikes underscores the importance of implementing proactive strategies to mitigate their occurrence and manage associated costs effectively.</a:t>
            </a:r>
          </a:p>
          <a:p>
            <a:pPr marL="171450" indent="-171450" algn="just">
              <a:buFont typeface="Arial" panose="020B0604020202020204" pitchFamily="34" charset="0"/>
              <a:buChar char="•"/>
            </a:pPr>
            <a:r>
              <a:rPr lang="en-US" sz="1350" dirty="0"/>
              <a:t>By investing in bird strike prevention measures and wildlife management programs, aviation stakeholders can enhance safety, minimize financial losses, and ensure uninterrupted flight operations</a:t>
            </a:r>
          </a:p>
          <a:p>
            <a:pPr algn="just"/>
            <a:endParaRPr lang="en-US" dirty="0"/>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8</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717754" y="173735"/>
            <a:ext cx="10878361" cy="62152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endParaRPr lang="en-US" sz="2800" dirty="0"/>
          </a:p>
        </p:txBody>
      </p:sp>
      <p:sp>
        <p:nvSpPr>
          <p:cNvPr id="14" name="Title 1">
            <a:extLst>
              <a:ext uri="{FF2B5EF4-FFF2-40B4-BE49-F238E27FC236}">
                <a16:creationId xmlns:a16="http://schemas.microsoft.com/office/drawing/2014/main" id="{E456C5C7-10FF-61FF-8AEA-8F3AE5E905A4}"/>
              </a:ext>
            </a:extLst>
          </p:cNvPr>
          <p:cNvSpPr txBox="1">
            <a:spLocks/>
          </p:cNvSpPr>
          <p:nvPr/>
        </p:nvSpPr>
        <p:spPr>
          <a:xfrm>
            <a:off x="1959428" y="265450"/>
            <a:ext cx="8769187" cy="52980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Yearly Cost Incurred Due to Bird Strikes</a:t>
            </a:r>
            <a:endParaRPr lang="en-US" sz="2800" dirty="0"/>
          </a:p>
        </p:txBody>
      </p:sp>
    </p:spTree>
    <p:extLst>
      <p:ext uri="{BB962C8B-B14F-4D97-AF65-F5344CB8AC3E}">
        <p14:creationId xmlns:p14="http://schemas.microsoft.com/office/powerpoint/2010/main" val="143260268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D2AD215-D229-B158-0F21-787948952A14}"/>
              </a:ext>
            </a:extLst>
          </p:cNvPr>
          <p:cNvSpPr>
            <a:spLocks noGrp="1"/>
          </p:cNvSpPr>
          <p:nvPr>
            <p:ph type="body" sz="half" idx="2"/>
          </p:nvPr>
        </p:nvSpPr>
        <p:spPr>
          <a:xfrm>
            <a:off x="637032" y="1179872"/>
            <a:ext cx="5832594" cy="5147776"/>
          </a:xfrm>
        </p:spPr>
        <p:txBody>
          <a:bodyPr/>
          <a:lstStyle/>
          <a:p>
            <a:pPr algn="just"/>
            <a:r>
              <a:rPr lang="en-US" sz="1400" dirty="0"/>
              <a:t>Altitude Analysis:</a:t>
            </a:r>
          </a:p>
          <a:p>
            <a:pPr marL="285750" indent="-285750" algn="just">
              <a:buFont typeface="Arial" panose="020B0604020202020204" pitchFamily="34" charset="0"/>
              <a:buChar char="•"/>
            </a:pPr>
            <a:r>
              <a:rPr lang="en-US" sz="1400" dirty="0"/>
              <a:t>Aircraft experienced significantly higher average altitudes during bird strikes above 1000 ft (3,560.33 ft) compared to below 1000 ft (142.81 ft), indicating a greater risk at higher altitudes.</a:t>
            </a:r>
          </a:p>
          <a:p>
            <a:pPr marL="285750" indent="-285750" algn="just">
              <a:buFont typeface="Arial" panose="020B0604020202020204" pitchFamily="34" charset="0"/>
              <a:buChar char="•"/>
            </a:pPr>
            <a:r>
              <a:rPr lang="en-US" sz="1400" dirty="0"/>
              <a:t>This highlights the importance of considering altitude as a factor in bird strike incidents.</a:t>
            </a:r>
          </a:p>
          <a:p>
            <a:pPr algn="just"/>
            <a:r>
              <a:rPr lang="en-US" sz="1400" dirty="0"/>
              <a:t>Risk Assessment:</a:t>
            </a:r>
          </a:p>
          <a:p>
            <a:pPr marL="285750" indent="-285750" algn="just">
              <a:buFont typeface="Arial" panose="020B0604020202020204" pitchFamily="34" charset="0"/>
              <a:buChar char="•"/>
            </a:pPr>
            <a:r>
              <a:rPr lang="en-US" sz="1400" dirty="0"/>
              <a:t>Higher altitudes may pose a greater risk of bird strikes due to increased airspace exposure and cruising altitudes during flight.</a:t>
            </a:r>
          </a:p>
          <a:p>
            <a:pPr marL="285750" indent="-285750" algn="just">
              <a:buFont typeface="Arial" panose="020B0604020202020204" pitchFamily="34" charset="0"/>
              <a:buChar char="•"/>
            </a:pPr>
            <a:r>
              <a:rPr lang="en-US" sz="1400" dirty="0"/>
              <a:t>Understanding altitude trends can help assess the risk of bird strikes and implement targeted safety measures accordingly.</a:t>
            </a:r>
          </a:p>
          <a:p>
            <a:pPr algn="just"/>
            <a:r>
              <a:rPr lang="en-US" sz="1400" dirty="0"/>
              <a:t>Key Insights:</a:t>
            </a:r>
          </a:p>
          <a:p>
            <a:pPr marL="285750" indent="-285750" algn="just">
              <a:buFont typeface="Arial" panose="020B0604020202020204" pitchFamily="34" charset="0"/>
              <a:buChar char="•"/>
            </a:pPr>
            <a:r>
              <a:rPr lang="en-US" sz="1400" dirty="0"/>
              <a:t>Flight safety protocols should incorporate awareness of altitude-related bird strike risks, emphasizing the need for vigilance during critical phases of flight.</a:t>
            </a:r>
          </a:p>
          <a:p>
            <a:pPr marL="285750" indent="-285750" algn="just">
              <a:buFont typeface="Arial" panose="020B0604020202020204" pitchFamily="34" charset="0"/>
              <a:buChar char="•"/>
            </a:pPr>
            <a:r>
              <a:rPr lang="en-US" sz="1400" dirty="0"/>
              <a:t>Pilots and air traffic controllers should be trained to recognize and respond to bird strike threats at various altitudes</a:t>
            </a:r>
          </a:p>
          <a:p>
            <a:pPr marL="285750" indent="-285750" algn="just">
              <a:buFont typeface="Arial" panose="020B0604020202020204" pitchFamily="34" charset="0"/>
              <a:buChar char="•"/>
            </a:pPr>
            <a:r>
              <a:rPr lang="en-US" sz="1400" dirty="0"/>
              <a:t>Continuous monitoring of altitude trends during bird strike incidents can provide valuable insights for refining safety protocols and enhancing aviation safety standards</a:t>
            </a:r>
            <a:r>
              <a:rPr lang="en-US" sz="1800" dirty="0"/>
              <a:t>.</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9</a:t>
            </a:fld>
            <a:endParaRPr lang="en-US" dirty="0"/>
          </a:p>
        </p:txBody>
      </p:sp>
      <p:sp>
        <p:nvSpPr>
          <p:cNvPr id="8" name="Title 1">
            <a:extLst>
              <a:ext uri="{FF2B5EF4-FFF2-40B4-BE49-F238E27FC236}">
                <a16:creationId xmlns:a16="http://schemas.microsoft.com/office/drawing/2014/main" id="{CD842DEB-79FB-E352-3F20-BF6CBF7133DD}"/>
              </a:ext>
            </a:extLst>
          </p:cNvPr>
          <p:cNvSpPr txBox="1">
            <a:spLocks/>
          </p:cNvSpPr>
          <p:nvPr/>
        </p:nvSpPr>
        <p:spPr>
          <a:xfrm>
            <a:off x="637032" y="355746"/>
            <a:ext cx="11000232" cy="713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dirty="0">
                <a:latin typeface="ArialMT"/>
              </a:rPr>
              <a:t>Altitude Analysis of Bird Strikes in Flight Operations</a:t>
            </a:r>
            <a:endParaRPr lang="en-US" sz="2800" dirty="0"/>
          </a:p>
        </p:txBody>
      </p:sp>
      <p:pic>
        <p:nvPicPr>
          <p:cNvPr id="6" name="Picture Placeholder 5">
            <a:extLst>
              <a:ext uri="{FF2B5EF4-FFF2-40B4-BE49-F238E27FC236}">
                <a16:creationId xmlns:a16="http://schemas.microsoft.com/office/drawing/2014/main" id="{3C11251E-B9BF-F506-64F9-A8E8A613ED9F}"/>
              </a:ext>
            </a:extLst>
          </p:cNvPr>
          <p:cNvPicPr>
            <a:picLocks noGrp="1" noChangeAspect="1"/>
          </p:cNvPicPr>
          <p:nvPr>
            <p:ph type="pic" idx="1"/>
          </p:nvPr>
        </p:nvPicPr>
        <p:blipFill rotWithShape="1">
          <a:blip r:embed="rId2"/>
          <a:srcRect l="-1" t="-1475" r="-320" b="-1749"/>
          <a:stretch/>
        </p:blipFill>
        <p:spPr>
          <a:xfrm>
            <a:off x="6785851" y="1589284"/>
            <a:ext cx="3976688" cy="4218057"/>
          </a:xfrm>
          <a:prstGeom prst="rect">
            <a:avLst/>
          </a:prstGeom>
          <a:ln w="190500" cap="sq">
            <a:solidFill>
              <a:srgbClr val="C8C6BD"/>
            </a:solidFill>
            <a:prstDash val="solid"/>
            <a:miter lim="800000"/>
          </a:ln>
          <a:effectLst>
            <a:outerShdw blurRad="254000" sx="102000" sy="102000" algn="bl" rotWithShape="0">
              <a:srgbClr val="000000">
                <a:alpha val="5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54801272"/>
      </p:ext>
    </p:extLst>
  </p:cSld>
  <p:clrMapOvr>
    <a:masterClrMapping/>
  </p:clrMapOvr>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2.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1076</TotalTime>
  <Words>1938</Words>
  <Application>Microsoft Office PowerPoint</Application>
  <PresentationFormat>Widescreen</PresentationFormat>
  <Paragraphs>157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ArialMT</vt:lpstr>
      <vt:lpstr>Calibri</vt:lpstr>
      <vt:lpstr>Courier New</vt:lpstr>
      <vt:lpstr>Georgia Pro</vt:lpstr>
      <vt:lpstr>Georgia Pro Light</vt:lpstr>
      <vt:lpstr>Posterama</vt:lpstr>
      <vt:lpstr>Office Theme</vt:lpstr>
      <vt:lpstr>Data Visualization of Bird Strikes between 2000 – 2011</vt:lpstr>
      <vt:lpstr>AGENDA</vt:lpstr>
      <vt:lpstr>INTRODUCTION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of Bird Strikes between 2000 – 2011</dc:title>
  <dc:creator>Preeti R</dc:creator>
  <cp:lastModifiedBy>Preeti R</cp:lastModifiedBy>
  <cp:revision>45</cp:revision>
  <dcterms:created xsi:type="dcterms:W3CDTF">2024-05-10T15:50:58Z</dcterms:created>
  <dcterms:modified xsi:type="dcterms:W3CDTF">2024-05-16T09:50:22Z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